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4" r:id="rId4"/>
    <p:sldId id="260" r:id="rId5"/>
    <p:sldId id="261" r:id="rId6"/>
    <p:sldId id="263" r:id="rId7"/>
    <p:sldId id="266" r:id="rId8"/>
    <p:sldId id="271" r:id="rId9"/>
    <p:sldId id="267" r:id="rId10"/>
    <p:sldId id="265" r:id="rId11"/>
    <p:sldId id="268" r:id="rId12"/>
    <p:sldId id="270" r:id="rId13"/>
    <p:sldId id="262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76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2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07718"/>
            <a:ext cx="2057400" cy="491844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7718"/>
            <a:ext cx="6019800" cy="491844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62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03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40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477689"/>
            <a:ext cx="4038600" cy="3648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477689"/>
            <a:ext cx="4038600" cy="3648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6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257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131350"/>
            <a:ext cx="4040188" cy="2932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257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3131350"/>
            <a:ext cx="4041775" cy="2932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6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50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76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14336"/>
            <a:ext cx="3008313" cy="10085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114336"/>
            <a:ext cx="5111750" cy="50118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315830"/>
            <a:ext cx="3008313" cy="3810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263745"/>
            <a:ext cx="5486400" cy="34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1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45461"/>
            <a:ext cx="8229600" cy="88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34506"/>
            <a:ext cx="8229600" cy="379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A423-345C-7640-B48C-6D60DCF61358}" type="datetimeFigureOut">
              <a:rPr lang="it-IT" smtClean="0"/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22A2-C8BB-A241-BC82-5AA4F6465F8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Testatina_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7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.se/english/about_the_university/staff/?languageId=100001&amp;userId=xandet" TargetMode="External"/><Relationship Id="rId2" Type="http://schemas.openxmlformats.org/officeDocument/2006/relationships/hyperlink" Target="https://donaldgetzprofessor.wordpres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lessio.cavicchi@unimc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www.marcafermana.it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marche.wordpress.com/2015/01/22/the-mediterranean-diet-an-intangible-heritage-of-unesco-humanity/" TargetMode="External"/><Relationship Id="rId2" Type="http://schemas.openxmlformats.org/officeDocument/2006/relationships/hyperlink" Target="http://urbact.eu/gastronomic-citi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elagarden.it/" TargetMode="External"/><Relationship Id="rId2" Type="http://schemas.openxmlformats.org/officeDocument/2006/relationships/hyperlink" Target="http://www.scentell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" y="5856850"/>
            <a:ext cx="3840480" cy="7010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84" y="5371578"/>
            <a:ext cx="1484716" cy="14864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737" y="14287"/>
            <a:ext cx="2332813" cy="13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SPECIAL GUEST LECTURERS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4506"/>
            <a:ext cx="8229600" cy="4312479"/>
          </a:xfrm>
        </p:spPr>
        <p:txBody>
          <a:bodyPr>
            <a:normAutofit/>
          </a:bodyPr>
          <a:lstStyle/>
          <a:p>
            <a:r>
              <a:rPr lang="it-IT" dirty="0" smtClean="0"/>
              <a:t>Prof. Don </a:t>
            </a:r>
            <a:r>
              <a:rPr lang="it-IT" dirty="0" err="1" smtClean="0"/>
              <a:t>Getz</a:t>
            </a:r>
            <a:endParaRPr lang="it-IT" dirty="0" smtClean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https://donaldgetzprofessor.wordpress.com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 </a:t>
            </a:r>
          </a:p>
          <a:p>
            <a:r>
              <a:rPr lang="it-IT" dirty="0" smtClean="0"/>
              <a:t>Prof. Tommy Andersson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http://www.gu.se/english/about_the_university/staff/?</a:t>
            </a:r>
            <a:r>
              <a:rPr lang="it-IT" dirty="0" smtClean="0">
                <a:hlinkClick r:id="rId3"/>
              </a:rPr>
              <a:t>languageId=100001&amp;userId=xandet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5462"/>
            <a:ext cx="8229600" cy="396260"/>
          </a:xfrm>
        </p:spPr>
        <p:txBody>
          <a:bodyPr>
            <a:normAutofit fontScale="90000"/>
          </a:bodyPr>
          <a:lstStyle/>
          <a:p>
            <a:pPr lvl="0"/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dirty="0" smtClean="0"/>
              <a:t>Tours</a:t>
            </a:r>
            <a:r>
              <a:rPr lang="it-IT" altLang="it-IT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dirty="0"/>
              <a:t>for </a:t>
            </a:r>
            <a:r>
              <a:rPr lang="it-IT" altLang="it-IT" dirty="0" err="1" smtClean="0"/>
              <a:t>accompanying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persons</a:t>
            </a:r>
            <a:r>
              <a:rPr lang="it-IT" altLang="it-IT" sz="800" dirty="0">
                <a:latin typeface="Arial" pitchFamily="34" charset="0"/>
                <a:cs typeface="Arial" pitchFamily="34" charset="0"/>
              </a:rPr>
              <a:t/>
            </a:r>
            <a:br>
              <a:rPr lang="it-IT" altLang="it-IT" sz="800" dirty="0"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50108"/>
              </p:ext>
            </p:extLst>
          </p:nvPr>
        </p:nvGraphicFramePr>
        <p:xfrm>
          <a:off x="808074" y="1690579"/>
          <a:ext cx="7474688" cy="445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7344"/>
                <a:gridCol w="3737344"/>
              </a:tblGrid>
              <a:tr h="18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 case of </a:t>
                      </a:r>
                      <a:r>
                        <a:rPr lang="it-IT" sz="1000" dirty="0" err="1">
                          <a:effectLst/>
                        </a:rPr>
                        <a:t>sun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 case of rain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</a:tr>
              <a:tr h="127175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On the </a:t>
                      </a:r>
                      <a:r>
                        <a:rPr lang="it-IT" sz="1000" dirty="0" err="1">
                          <a:effectLst/>
                        </a:rPr>
                        <a:t>Adriatic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coast</a:t>
                      </a:r>
                      <a:r>
                        <a:rPr lang="it-IT" sz="1000" dirty="0">
                          <a:effectLst/>
                        </a:rPr>
                        <a:t>: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dirty="0">
                          <a:effectLst/>
                        </a:rPr>
                        <a:t>Guided tour around the medieval hamlet of Torre di Palme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dirty="0">
                          <a:effectLst/>
                        </a:rPr>
                        <a:t>Promenade in the </a:t>
                      </a:r>
                      <a:r>
                        <a:rPr lang="en-US" sz="1000" dirty="0" err="1">
                          <a:effectLst/>
                        </a:rPr>
                        <a:t>Cugnolo</a:t>
                      </a:r>
                      <a:r>
                        <a:rPr lang="en-US" sz="1000" dirty="0">
                          <a:effectLst/>
                        </a:rPr>
                        <a:t> wood and the “Lovers Cave” 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dirty="0">
                          <a:effectLst/>
                        </a:rPr>
                        <a:t>Walk and lunch on the beach</a:t>
                      </a:r>
                      <a:endParaRPr lang="it-IT" sz="900" dirty="0">
                        <a:effectLst/>
                      </a:endParaRP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Up &amp; down the </a:t>
                      </a:r>
                      <a:r>
                        <a:rPr lang="it-IT" sz="1000" dirty="0" err="1">
                          <a:effectLst/>
                        </a:rPr>
                        <a:t>hills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dirty="0" err="1">
                          <a:effectLst/>
                        </a:rPr>
                        <a:t>Monastic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frescoes</a:t>
                      </a:r>
                      <a:r>
                        <a:rPr lang="it-IT" sz="1000" dirty="0">
                          <a:effectLst/>
                        </a:rPr>
                        <a:t> in Montegiorgio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dirty="0" err="1">
                          <a:effectLst/>
                        </a:rPr>
                        <a:t>Abbay</a:t>
                      </a:r>
                      <a:r>
                        <a:rPr lang="it-IT" sz="1000" dirty="0">
                          <a:effectLst/>
                        </a:rPr>
                        <a:t> of St. Rufino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dirty="0" err="1">
                          <a:effectLst/>
                        </a:rPr>
                        <a:t>Monastic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frescoes</a:t>
                      </a:r>
                      <a:r>
                        <a:rPr lang="it-IT" sz="1000" dirty="0">
                          <a:effectLst/>
                        </a:rPr>
                        <a:t> in Santa Vittoria in Matenano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</a:tr>
              <a:tr h="136418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On Sibillini Mountains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dirty="0" err="1">
                          <a:effectLst/>
                        </a:rPr>
                        <a:t>Infernaccio’s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cleft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dirty="0">
                          <a:effectLst/>
                        </a:rPr>
                        <a:t>Shrine of </a:t>
                      </a:r>
                      <a:r>
                        <a:rPr lang="en-US" sz="1000" dirty="0" err="1">
                          <a:effectLst/>
                        </a:rPr>
                        <a:t>Ambro</a:t>
                      </a:r>
                      <a:r>
                        <a:rPr lang="en-US" sz="1000" dirty="0">
                          <a:effectLst/>
                        </a:rPr>
                        <a:t> (A.D. 1000)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dirty="0">
                          <a:effectLst/>
                        </a:rPr>
                        <a:t>Guided tour around the </a:t>
                      </a:r>
                      <a:r>
                        <a:rPr lang="en-US" sz="1000" dirty="0" smtClean="0">
                          <a:effectLst/>
                        </a:rPr>
                        <a:t>medieval hamlet </a:t>
                      </a:r>
                      <a:r>
                        <a:rPr lang="en-US" sz="1000" dirty="0">
                          <a:effectLst/>
                        </a:rPr>
                        <a:t>of </a:t>
                      </a:r>
                      <a:r>
                        <a:rPr lang="en-US" sz="1000" dirty="0" err="1">
                          <a:effectLst/>
                        </a:rPr>
                        <a:t>Montefortino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Around</a:t>
                      </a:r>
                      <a:r>
                        <a:rPr lang="it-IT" sz="1000" dirty="0">
                          <a:effectLst/>
                        </a:rPr>
                        <a:t> Fermo</a:t>
                      </a:r>
                      <a:endParaRPr lang="it-IT" sz="900" dirty="0">
                        <a:effectLst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Cathedral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St. Maria </a:t>
                      </a: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Assunta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Theater 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Aquila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Archeological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museum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Roman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cisterns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Casulae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St. Thomas Becket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10" marR="56810" marT="0" marB="0"/>
                </a:tc>
              </a:tr>
              <a:tr h="127175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Around Fermo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Cathedral of St. Maria Assunta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Theater of Aquila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Municipal art gallery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Archeological museum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Roman cisterns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00">
                          <a:effectLst/>
                        </a:rPr>
                        <a:t>Casulae of St. Thomas Becket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Holiness and litterature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Tour around Loreto</a:t>
                      </a:r>
                      <a:endParaRPr lang="it-IT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it-IT" sz="1000">
                          <a:effectLst/>
                        </a:rPr>
                        <a:t>Leopardi’s home</a:t>
                      </a:r>
                      <a:endParaRPr lang="it-IT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</a:tr>
              <a:tr h="36335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Shopping day Outlet Tod’s and </a:t>
                      </a:r>
                      <a:endParaRPr lang="it-IT" sz="9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Bran Village Castagno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Shopping </a:t>
                      </a:r>
                      <a:r>
                        <a:rPr lang="it-IT" sz="1000" dirty="0" err="1">
                          <a:effectLst/>
                        </a:rPr>
                        <a:t>day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Outlet Tod’s and </a:t>
                      </a:r>
                      <a:endParaRPr lang="it-IT" sz="9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Bran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Village</a:t>
                      </a:r>
                      <a:r>
                        <a:rPr lang="it-IT" sz="1000" dirty="0">
                          <a:effectLst/>
                        </a:rPr>
                        <a:t> Castagno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0" marR="568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5461"/>
            <a:ext cx="8229600" cy="661632"/>
          </a:xfrm>
        </p:spPr>
        <p:txBody>
          <a:bodyPr>
            <a:noAutofit/>
          </a:bodyPr>
          <a:lstStyle/>
          <a:p>
            <a:r>
              <a:rPr lang="en-AU" sz="3400" b="1" dirty="0" smtClean="0"/>
              <a:t>What is included for accompanying persons?</a:t>
            </a:r>
            <a:endParaRPr lang="en-AU" sz="3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532" y="1807093"/>
            <a:ext cx="8857042" cy="4839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All inclusive </a:t>
            </a:r>
            <a:r>
              <a:rPr lang="en-AU" dirty="0"/>
              <a:t>tuition package </a:t>
            </a:r>
            <a:r>
              <a:rPr lang="en-AU" dirty="0" smtClean="0"/>
              <a:t>(600 euros): </a:t>
            </a:r>
          </a:p>
          <a:p>
            <a:r>
              <a:rPr lang="en-AU" dirty="0" smtClean="0"/>
              <a:t>Transfers (from and to airport/activities);</a:t>
            </a:r>
          </a:p>
          <a:p>
            <a:r>
              <a:rPr lang="en-AU" dirty="0" smtClean="0"/>
              <a:t>Tours and visits to museums;</a:t>
            </a:r>
          </a:p>
          <a:p>
            <a:r>
              <a:rPr lang="en-AU" dirty="0" smtClean="0"/>
              <a:t>Experiential learning activities with students</a:t>
            </a:r>
          </a:p>
          <a:p>
            <a:r>
              <a:rPr lang="en-AU" dirty="0"/>
              <a:t>A</a:t>
            </a:r>
            <a:r>
              <a:rPr lang="en-AU" dirty="0" smtClean="0"/>
              <a:t>ccommodation in Fermo; </a:t>
            </a:r>
          </a:p>
          <a:p>
            <a:r>
              <a:rPr lang="en-AU" dirty="0" smtClean="0"/>
              <a:t>Meals: cooked by chefs joining the Mediterranean Diet lifestyle, selected by the Piceno Lab on Med Diet</a:t>
            </a:r>
          </a:p>
          <a:p>
            <a:r>
              <a:rPr lang="en-AU" dirty="0" smtClean="0"/>
              <a:t>Tasting sessions of Marche typical products</a:t>
            </a:r>
          </a:p>
        </p:txBody>
      </p:sp>
    </p:spTree>
    <p:extLst>
      <p:ext uri="{BB962C8B-B14F-4D97-AF65-F5344CB8AC3E}">
        <p14:creationId xmlns:p14="http://schemas.microsoft.com/office/powerpoint/2010/main" val="3521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Contact</a:t>
            </a:r>
            <a:r>
              <a:rPr lang="it-IT" dirty="0" smtClean="0"/>
              <a:t> information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11" y="2334506"/>
            <a:ext cx="8482085" cy="3791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err="1" smtClean="0"/>
              <a:t>Alessio</a:t>
            </a:r>
            <a:r>
              <a:rPr lang="en-AU" dirty="0" smtClean="0"/>
              <a:t> </a:t>
            </a:r>
            <a:r>
              <a:rPr lang="en-AU" dirty="0" err="1" smtClean="0"/>
              <a:t>Cavicchi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Associate Professor in Food Economics and Marketing University of </a:t>
            </a:r>
            <a:r>
              <a:rPr lang="en-AU" dirty="0" err="1" smtClean="0"/>
              <a:t>Macerata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Mail: </a:t>
            </a:r>
            <a:r>
              <a:rPr lang="en-AU" dirty="0" smtClean="0">
                <a:hlinkClick r:id="rId2"/>
              </a:rPr>
              <a:t>alessio.cavicchi</a:t>
            </a:r>
            <a:r>
              <a:rPr lang="en-AU" b="1" dirty="0" smtClean="0">
                <a:solidFill>
                  <a:srgbClr val="58A618"/>
                </a:solidFill>
                <a:hlinkClick r:id="rId2"/>
              </a:rPr>
              <a:t>@unimc.it</a:t>
            </a:r>
            <a:endParaRPr lang="en-AU" b="1" dirty="0" smtClean="0">
              <a:solidFill>
                <a:srgbClr val="58A618"/>
              </a:solidFill>
            </a:endParaRPr>
          </a:p>
          <a:p>
            <a:pPr marL="0" indent="0">
              <a:buNone/>
            </a:pPr>
            <a:r>
              <a:rPr lang="en-AU" dirty="0" smtClean="0"/>
              <a:t>Skype: </a:t>
            </a:r>
            <a:r>
              <a:rPr lang="en-AU" dirty="0" err="1" smtClean="0"/>
              <a:t>alessio.cavicchi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Deadline for expression of interest: 1st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72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22629"/>
            <a:ext cx="8229600" cy="884001"/>
          </a:xfrm>
        </p:spPr>
        <p:txBody>
          <a:bodyPr/>
          <a:lstStyle/>
          <a:p>
            <a:r>
              <a:rPr lang="it-IT" dirty="0" smtClean="0"/>
              <a:t>Background </a:t>
            </a:r>
            <a:r>
              <a:rPr lang="it-IT" dirty="0" err="1" smtClean="0"/>
              <a:t>context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34250"/>
            <a:ext cx="8229600" cy="3791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 smtClean="0"/>
              <a:t>The </a:t>
            </a:r>
            <a:r>
              <a:rPr lang="en-GB" sz="2000" b="1" dirty="0"/>
              <a:t>Marca Fermana</a:t>
            </a:r>
            <a:r>
              <a:rPr lang="en-GB" sz="2000" dirty="0"/>
              <a:t> is the ancient administrative sub-division of central Italy (approx. X century), under the jurisdiction of the town of </a:t>
            </a:r>
            <a:r>
              <a:rPr lang="en-GB" sz="2000" b="1" dirty="0"/>
              <a:t>Fermo</a:t>
            </a:r>
            <a:r>
              <a:rPr lang="en-GB" sz="2000" dirty="0"/>
              <a:t>. It constituted the original nucleus of the present day </a:t>
            </a:r>
            <a:r>
              <a:rPr lang="en-GB" sz="2000" b="1" dirty="0"/>
              <a:t>Marche region</a:t>
            </a:r>
            <a:r>
              <a:rPr lang="en-GB" sz="2000" dirty="0" smtClean="0"/>
              <a:t>. Today's </a:t>
            </a:r>
            <a:r>
              <a:rPr lang="en-GB" sz="2000" dirty="0"/>
              <a:t>“</a:t>
            </a:r>
            <a:r>
              <a:rPr lang="en-GB" sz="2000" b="1" dirty="0"/>
              <a:t>Marca Fermana</a:t>
            </a:r>
            <a:r>
              <a:rPr lang="en-GB" sz="2000" dirty="0"/>
              <a:t>”, which mainly corresponds to the province of Fermo, is an area of extraordinary beauty characterised by deep </a:t>
            </a:r>
            <a:r>
              <a:rPr lang="en-GB" sz="2000" b="1" dirty="0"/>
              <a:t>historical and cultural roots</a:t>
            </a:r>
            <a:r>
              <a:rPr lang="en-GB" sz="2000" dirty="0" smtClean="0"/>
              <a:t>. </a:t>
            </a:r>
            <a:r>
              <a:rPr lang="en-GB" sz="2000" dirty="0"/>
              <a:t>For further info: </a:t>
            </a:r>
            <a:r>
              <a:rPr lang="en-GB" sz="2000" dirty="0">
                <a:hlinkClick r:id="rId2"/>
              </a:rPr>
              <a:t>http://www.marcafermana.it/en</a:t>
            </a:r>
            <a:r>
              <a:rPr lang="en-GB" sz="2000" dirty="0" smtClean="0">
                <a:hlinkClick r:id="rId2"/>
              </a:rPr>
              <a:t>/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it-IT" sz="2000" dirty="0"/>
          </a:p>
        </p:txBody>
      </p:sp>
      <p:pic>
        <p:nvPicPr>
          <p:cNvPr id="1028" name="Picture 4" descr="Countryside Treks &amp; Wal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3" y="4254785"/>
            <a:ext cx="1813902" cy="12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ents and fê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71053" y="4229353"/>
            <a:ext cx="1894378" cy="126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Tales of T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2" y="4216037"/>
            <a:ext cx="1929567" cy="12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TkoWMj1vsP0/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 b="12190"/>
          <a:stretch/>
        </p:blipFill>
        <p:spPr bwMode="auto">
          <a:xfrm>
            <a:off x="4575688" y="4219427"/>
            <a:ext cx="1929567" cy="12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tro_dell_Aquila_(179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57" y="5562356"/>
            <a:ext cx="1861445" cy="12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proxy/xBKTWjmr7COkIcgMgqCKtqL04ZKPROBbyTdyEsJdQRoQg0HHDwPWf2U0y6kqmKB5MOHd5lmhy9TutkBd3JWB=w506-h379-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11485"/>
          <a:stretch/>
        </p:blipFill>
        <p:spPr bwMode="auto">
          <a:xfrm>
            <a:off x="3452219" y="5576420"/>
            <a:ext cx="2158337" cy="12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territory and traditions: Genuine foo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21" y="5562358"/>
            <a:ext cx="1852181" cy="12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09367"/>
            <a:ext cx="8229600" cy="862847"/>
          </a:xfrm>
        </p:spPr>
        <p:txBody>
          <a:bodyPr>
            <a:normAutofit/>
          </a:bodyPr>
          <a:lstStyle/>
          <a:p>
            <a:r>
              <a:rPr lang="it-IT" dirty="0" smtClean="0"/>
              <a:t>Background </a:t>
            </a:r>
            <a:r>
              <a:rPr lang="it-IT" dirty="0" err="1" smtClean="0"/>
              <a:t>context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09" y="1872214"/>
            <a:ext cx="8529136" cy="47060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GB" sz="2000" dirty="0" smtClean="0"/>
              <a:t>In the last few years, the University of </a:t>
            </a:r>
            <a:r>
              <a:rPr lang="en-GB" sz="2000" dirty="0" err="1" smtClean="0"/>
              <a:t>Macerata</a:t>
            </a:r>
            <a:r>
              <a:rPr lang="en-GB" sz="2000" dirty="0" smtClean="0"/>
              <a:t> has carried out several programmes and projects to boost local development. One of these, has been the </a:t>
            </a:r>
            <a:r>
              <a:rPr lang="en-GB" sz="2000" dirty="0" err="1" smtClean="0"/>
              <a:t>Urbact</a:t>
            </a:r>
            <a:r>
              <a:rPr lang="en-GB" sz="2000" dirty="0" smtClean="0"/>
              <a:t> “Gastronomic Cities” project: </a:t>
            </a:r>
            <a:r>
              <a:rPr lang="en-GB" sz="2000" u="sng" dirty="0" smtClean="0">
                <a:hlinkClick r:id="rId2"/>
              </a:rPr>
              <a:t>http://urbact.eu/gastronomic-cities</a:t>
            </a:r>
            <a:r>
              <a:rPr lang="en-GB" sz="2000" dirty="0" smtClean="0"/>
              <a:t>  </a:t>
            </a:r>
          </a:p>
          <a:p>
            <a:pPr marL="0" indent="0" algn="just">
              <a:buNone/>
            </a:pPr>
            <a:r>
              <a:rPr lang="en-GB" sz="2000" dirty="0" smtClean="0"/>
              <a:t>During the project, through the involvement of students, international scholars and local stakeholders, a local action plan for the promotion and development of this rural area has been created.</a:t>
            </a:r>
          </a:p>
          <a:p>
            <a:pPr marL="0" indent="0" algn="just">
              <a:buNone/>
            </a:pPr>
            <a:r>
              <a:rPr lang="en-GB" sz="2000" dirty="0" smtClean="0"/>
              <a:t>Now, the most committed and motivated group of stakeholders, the Piceno Lab on Mediterranean Diet, is willing to carry on this collaboration, by hosting an international student competition to:</a:t>
            </a:r>
          </a:p>
          <a:p>
            <a:pPr algn="just"/>
            <a:r>
              <a:rPr lang="en-GB" sz="2000" dirty="0" smtClean="0"/>
              <a:t>allow a real-time advertising and promotion of the territory (through the use of ICT tools), </a:t>
            </a:r>
          </a:p>
          <a:p>
            <a:pPr algn="just"/>
            <a:r>
              <a:rPr lang="en-GB" sz="2000" dirty="0" smtClean="0"/>
              <a:t>let young people discover the enchantment of the region through experiential learning,</a:t>
            </a:r>
          </a:p>
          <a:p>
            <a:pPr algn="just"/>
            <a:r>
              <a:rPr lang="en-GB" sz="2000" dirty="0" smtClean="0"/>
              <a:t>test a new way of collaboration among stakeholders, promoting bottom-up private and public partnerships. </a:t>
            </a:r>
          </a:p>
          <a:p>
            <a:pPr marL="0" indent="0" algn="just">
              <a:buNone/>
            </a:pPr>
            <a:r>
              <a:rPr lang="en-GB" sz="2000" dirty="0" smtClean="0"/>
              <a:t>To discover the importance of the cultural value of Mediterranean Diet for this region, please refer to this article: </a:t>
            </a:r>
            <a:r>
              <a:rPr lang="en-GB" sz="2000" dirty="0" smtClean="0">
                <a:hlinkClick r:id="rId3"/>
              </a:rPr>
              <a:t>https://discovermarche.wordpress.com/2015/01/22/the-mediterranean-diet-an-intangible-heritage-of-unesco-humanity/</a:t>
            </a:r>
            <a:r>
              <a:rPr lang="en-GB" sz="2000" dirty="0" smtClean="0"/>
              <a:t> 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44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for students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29462"/>
            <a:ext cx="8229600" cy="45452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Discovering linkages between gastronomy, events and place branding</a:t>
            </a:r>
          </a:p>
          <a:p>
            <a:r>
              <a:rPr lang="en-GB" dirty="0"/>
              <a:t>Understanding the potential of food </a:t>
            </a:r>
            <a:r>
              <a:rPr lang="en-GB" dirty="0" smtClean="0"/>
              <a:t>and gastronomy </a:t>
            </a:r>
            <a:r>
              <a:rPr lang="en-GB" dirty="0"/>
              <a:t>for sustainable </a:t>
            </a:r>
            <a:r>
              <a:rPr lang="en-GB" dirty="0" smtClean="0"/>
              <a:t>development</a:t>
            </a:r>
          </a:p>
          <a:p>
            <a:r>
              <a:rPr lang="en-GB" dirty="0" smtClean="0"/>
              <a:t>Developing skills for destination management challenges</a:t>
            </a:r>
          </a:p>
          <a:p>
            <a:r>
              <a:rPr lang="en-GB" dirty="0" smtClean="0"/>
              <a:t>Understanding the potential of ICT for place branding activities</a:t>
            </a:r>
          </a:p>
          <a:p>
            <a:r>
              <a:rPr lang="en-GB" dirty="0" smtClean="0"/>
              <a:t>Discovering Italian culture, lifestyle and gastronomy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1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work?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4506"/>
            <a:ext cx="8229600" cy="4312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BLENDED LEARNING</a:t>
            </a:r>
          </a:p>
          <a:p>
            <a:r>
              <a:rPr lang="en-AU" dirty="0" smtClean="0"/>
              <a:t>Seminars led by academics (theory);</a:t>
            </a:r>
          </a:p>
          <a:p>
            <a:r>
              <a:rPr lang="en-AU" dirty="0" smtClean="0"/>
              <a:t>Field trips in wineries and farms in </a:t>
            </a:r>
            <a:r>
              <a:rPr lang="en-AU" dirty="0" err="1" smtClean="0"/>
              <a:t>Fermo</a:t>
            </a:r>
            <a:r>
              <a:rPr lang="en-AU" dirty="0" smtClean="0"/>
              <a:t> area</a:t>
            </a:r>
          </a:p>
          <a:p>
            <a:r>
              <a:rPr lang="en-AU" dirty="0" smtClean="0"/>
              <a:t>Educational tasting sessions and show cooking </a:t>
            </a:r>
          </a:p>
          <a:p>
            <a:r>
              <a:rPr lang="en-AU" dirty="0" smtClean="0"/>
              <a:t>Meetings and workshops with local public and private stakeholders</a:t>
            </a:r>
          </a:p>
          <a:p>
            <a:r>
              <a:rPr lang="en-AU" dirty="0" smtClean="0"/>
              <a:t>Folkloristic dinners and events in historical towns and villages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5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work?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4506"/>
            <a:ext cx="8229600" cy="4312479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Length: from May 3 (welcome dinner) to May 8 </a:t>
            </a:r>
          </a:p>
          <a:p>
            <a:r>
              <a:rPr lang="en-AU" dirty="0" smtClean="0"/>
              <a:t>Language: English</a:t>
            </a:r>
          </a:p>
          <a:p>
            <a:r>
              <a:rPr lang="en-AU" dirty="0" smtClean="0"/>
              <a:t>Location: Courses and experiential learning activities will be held in different locations (historical theatres and buildings, wineries, </a:t>
            </a:r>
            <a:r>
              <a:rPr lang="en-AU" dirty="0" err="1" smtClean="0"/>
              <a:t>agritourism</a:t>
            </a:r>
            <a:r>
              <a:rPr lang="en-AU" dirty="0" smtClean="0"/>
              <a:t> facilities, etc…) surrounding </a:t>
            </a:r>
            <a:r>
              <a:rPr lang="en-AU" dirty="0" err="1" smtClean="0"/>
              <a:t>Fermo</a:t>
            </a:r>
            <a:r>
              <a:rPr lang="en-AU" dirty="0" smtClean="0"/>
              <a:t> and </a:t>
            </a:r>
            <a:r>
              <a:rPr lang="en-AU" dirty="0" err="1" smtClean="0"/>
              <a:t>Macerata</a:t>
            </a:r>
            <a:r>
              <a:rPr lang="en-AU" dirty="0" smtClean="0"/>
              <a:t> provinces in Marche Region</a:t>
            </a:r>
          </a:p>
        </p:txBody>
      </p:sp>
    </p:spTree>
    <p:extLst>
      <p:ext uri="{BB962C8B-B14F-4D97-AF65-F5344CB8AC3E}">
        <p14:creationId xmlns:p14="http://schemas.microsoft.com/office/powerpoint/2010/main" val="230162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5461"/>
            <a:ext cx="8229600" cy="66163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What is included?</a:t>
            </a:r>
            <a:endParaRPr lang="en-AU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532" y="1807093"/>
            <a:ext cx="8857042" cy="4839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All inclusive </a:t>
            </a:r>
            <a:r>
              <a:rPr lang="en-AU" dirty="0"/>
              <a:t>tuition package </a:t>
            </a:r>
            <a:r>
              <a:rPr lang="en-AU" dirty="0" smtClean="0"/>
              <a:t>(400 euros): </a:t>
            </a:r>
          </a:p>
          <a:p>
            <a:r>
              <a:rPr lang="en-AU" dirty="0" smtClean="0"/>
              <a:t>Transfers (from and to airport/ experiential activities);</a:t>
            </a:r>
          </a:p>
          <a:p>
            <a:r>
              <a:rPr lang="en-AU" dirty="0" smtClean="0"/>
              <a:t>Courses, held by internationally renown professors; </a:t>
            </a:r>
          </a:p>
          <a:p>
            <a:r>
              <a:rPr lang="en-AU" dirty="0" smtClean="0"/>
              <a:t>Didactic materials and interpreters;</a:t>
            </a:r>
          </a:p>
          <a:p>
            <a:r>
              <a:rPr lang="en-AU" dirty="0"/>
              <a:t>A</a:t>
            </a:r>
            <a:r>
              <a:rPr lang="en-AU" dirty="0" smtClean="0"/>
              <a:t>ccommodation in the countryside; </a:t>
            </a:r>
          </a:p>
          <a:p>
            <a:r>
              <a:rPr lang="en-AU" dirty="0" smtClean="0"/>
              <a:t>Meals: cooked by chefs joining the Mediterranean Diet lifestyle, selected by the Piceno Lab on Med Diet</a:t>
            </a:r>
          </a:p>
          <a:p>
            <a:r>
              <a:rPr lang="en-AU" dirty="0" smtClean="0"/>
              <a:t>Tasting sessions of Marche typical products</a:t>
            </a:r>
          </a:p>
        </p:txBody>
      </p:sp>
    </p:spTree>
    <p:extLst>
      <p:ext uri="{BB962C8B-B14F-4D97-AF65-F5344CB8AC3E}">
        <p14:creationId xmlns:p14="http://schemas.microsoft.com/office/powerpoint/2010/main" val="18572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25334"/>
            <a:ext cx="8229600" cy="884001"/>
          </a:xfrm>
        </p:spPr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work? (Social/Web)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42170"/>
            <a:ext cx="8229600" cy="481583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Web based platform for digital story telling </a:t>
            </a:r>
            <a:r>
              <a:rPr lang="en-GB" dirty="0"/>
              <a:t>and blogging </a:t>
            </a:r>
            <a:r>
              <a:rPr lang="en-GB" dirty="0" smtClean="0"/>
              <a:t>for every student</a:t>
            </a:r>
            <a:r>
              <a:rPr lang="en-GB" sz="2200" dirty="0" smtClean="0"/>
              <a:t> (</a:t>
            </a:r>
            <a:r>
              <a:rPr lang="en-GB" sz="2200" dirty="0" err="1" smtClean="0"/>
              <a:t>marcafermana.it</a:t>
            </a:r>
            <a:r>
              <a:rPr lang="en-GB" sz="2200" dirty="0"/>
              <a:t>/</a:t>
            </a:r>
            <a:r>
              <a:rPr lang="en-GB" sz="2200" dirty="0" smtClean="0"/>
              <a:t>en) </a:t>
            </a:r>
            <a:endParaRPr lang="en-GB" dirty="0" smtClean="0"/>
          </a:p>
          <a:p>
            <a:r>
              <a:rPr lang="en-GB" dirty="0" err="1" smtClean="0"/>
              <a:t>Hootsuite</a:t>
            </a:r>
            <a:r>
              <a:rPr lang="en-GB" dirty="0" smtClean="0"/>
              <a:t> introduction and platform management for multi channel social </a:t>
            </a:r>
            <a:r>
              <a:rPr lang="en-GB" dirty="0"/>
              <a:t>management </a:t>
            </a:r>
            <a:r>
              <a:rPr lang="en-GB" sz="2200" dirty="0"/>
              <a:t>(</a:t>
            </a:r>
            <a:r>
              <a:rPr lang="en-GB" sz="2200" dirty="0" err="1"/>
              <a:t>hootsuite.com</a:t>
            </a:r>
            <a:r>
              <a:rPr lang="en-GB" sz="2200" dirty="0"/>
              <a:t>)</a:t>
            </a:r>
          </a:p>
          <a:p>
            <a:r>
              <a:rPr lang="en-GB" dirty="0"/>
              <a:t>Social analysis </a:t>
            </a:r>
            <a:r>
              <a:rPr lang="en-GB" dirty="0" smtClean="0"/>
              <a:t>and metrics </a:t>
            </a:r>
            <a:r>
              <a:rPr lang="en-GB" dirty="0"/>
              <a:t>for </a:t>
            </a:r>
            <a:r>
              <a:rPr lang="en-GB" dirty="0" smtClean="0"/>
              <a:t>#</a:t>
            </a:r>
            <a:r>
              <a:rPr lang="en-GB" dirty="0" err="1" smtClean="0"/>
              <a:t>marcafermana</a:t>
            </a:r>
            <a:r>
              <a:rPr lang="en-GB" dirty="0" smtClean="0"/>
              <a:t> and #</a:t>
            </a:r>
            <a:r>
              <a:rPr lang="en-GB" dirty="0" err="1" smtClean="0"/>
              <a:t>mediterraneandiet</a:t>
            </a:r>
            <a:endParaRPr lang="en-GB" dirty="0" smtClean="0"/>
          </a:p>
          <a:p>
            <a:r>
              <a:rPr lang="en-GB" dirty="0" smtClean="0"/>
              <a:t>Special social track for short videos and photo slideshows </a:t>
            </a:r>
          </a:p>
          <a:p>
            <a:r>
              <a:rPr lang="en-GB" dirty="0" smtClean="0"/>
              <a:t>On line form for final Place Branding project submission</a:t>
            </a:r>
          </a:p>
          <a:p>
            <a:r>
              <a:rPr lang="en-GB" dirty="0" smtClean="0"/>
              <a:t>Prices for: best blogger, best story teller, best social </a:t>
            </a:r>
            <a:r>
              <a:rPr lang="en-GB" dirty="0" err="1" smtClean="0"/>
              <a:t>impact&amp;performances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cooperation with Information Engineering Department  </a:t>
            </a:r>
            <a:br>
              <a:rPr lang="en-GB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Università Politecnica </a:t>
            </a:r>
            <a:r>
              <a:rPr lang="en-GB" sz="23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delle</a:t>
            </a:r>
            <a:r>
              <a:rPr lang="en-GB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Marche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87" y="5486887"/>
            <a:ext cx="2332813" cy="13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Accomodation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34506"/>
            <a:ext cx="8229600" cy="4278945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www.scentella.it</a:t>
            </a:r>
            <a:endParaRPr lang="it-IT" dirty="0" smtClean="0"/>
          </a:p>
          <a:p>
            <a:r>
              <a:rPr lang="it-IT" u="sng" dirty="0" smtClean="0">
                <a:hlinkClick r:id="rId3"/>
              </a:rPr>
              <a:t>www.angelagarden.it</a:t>
            </a:r>
            <a:endParaRPr lang="it-IT" dirty="0" smtClean="0"/>
          </a:p>
          <a:p>
            <a:r>
              <a:rPr lang="it-IT" u="sng" dirty="0"/>
              <a:t>www.aziendabonfigli.it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" y="4373993"/>
            <a:ext cx="2575139" cy="19336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71" y="4306992"/>
            <a:ext cx="1500522" cy="2000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6" y="4276407"/>
            <a:ext cx="3092798" cy="20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830</Words>
  <Application>Microsoft Office PowerPoint</Application>
  <PresentationFormat>Presentazione su schermo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Background context (1)</vt:lpstr>
      <vt:lpstr>Background context (2)</vt:lpstr>
      <vt:lpstr>Objectives for students</vt:lpstr>
      <vt:lpstr>How does it work? (1)</vt:lpstr>
      <vt:lpstr>How does it work? (2)</vt:lpstr>
      <vt:lpstr>What is included?</vt:lpstr>
      <vt:lpstr>How does it work? (Social/Web)</vt:lpstr>
      <vt:lpstr>Accomodation facilities</vt:lpstr>
      <vt:lpstr>SPECIAL GUEST LECTURERS</vt:lpstr>
      <vt:lpstr> Tours for accompanying persons </vt:lpstr>
      <vt:lpstr>What is included for accompanying persons?</vt:lpstr>
      <vt:lpstr>Contact information</vt:lpstr>
    </vt:vector>
  </TitlesOfParts>
  <Company>università di macerata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chiara crucianelli</dc:creator>
  <cp:lastModifiedBy>Cristina</cp:lastModifiedBy>
  <cp:revision>28</cp:revision>
  <dcterms:created xsi:type="dcterms:W3CDTF">2015-12-14T13:52:58Z</dcterms:created>
  <dcterms:modified xsi:type="dcterms:W3CDTF">2016-03-14T11:02:36Z</dcterms:modified>
</cp:coreProperties>
</file>